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5143500"/>
  <p:notesSz cx="6858000" cy="9144000"/>
  <p:embeddedFontLst>
    <p:embeddedFont>
      <p:font typeface="Instrument Sans"/>
      <p:regular r:id="rId21"/>
    </p:embeddedFont>
    <p:embeddedFont>
      <p:font typeface="Karla" panose="020B0004030503030003"/>
      <p:regular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font" Target="fonts/font2.fntdata"/><Relationship Id="rId21" Type="http://schemas.openxmlformats.org/officeDocument/2006/relationships/font" Target="fonts/font1.fntdata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90204"/>
      <a:defRPr sz="1400" b="0" i="0" u="none" strike="noStrike" cap="none">
        <a:solidFill>
          <a:srgbClr val="000000"/>
        </a:solidFill>
        <a:latin typeface="Arial" panose="020B0604020202090204"/>
        <a:ea typeface="Arial" panose="020B0604020202090204"/>
        <a:cs typeface="Arial" panose="020B0604020202090204"/>
        <a:sym typeface="Arial" panose="020B060402020209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8b8448a240d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8b8448a240d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698b8449847b2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698b8449847b2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698b8449a6ffa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698b8449a6ffa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698b8449a72e6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698b8449a72e6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698b8449a7541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698b8449a754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698b8449a7792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698b8449a7792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8b8448c49c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8b8448c49c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698b8448dd6b5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698b8448dd6b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698b84492b1bd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698b84492b1bd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698b84492b4fc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698b84492b4fc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698b84492b94f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698b84492b94f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698b84492be5c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698b84492be5c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698b844946f4b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698b844946f4b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698b84496451b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698b84496451b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/>
          <a:stretch>
            <a:fillRect/>
          </a:stretch>
        </a:blip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90204"/>
        <a:defRPr sz="1400" b="0" i="0" u="none" strike="noStrike" cap="none">
          <a:solidFill>
            <a:srgbClr val="000000"/>
          </a:solidFill>
          <a:latin typeface="Arial" panose="020B0604020202090204"/>
          <a:ea typeface="Arial" panose="020B0604020202090204"/>
          <a:cs typeface="Arial" panose="020B0604020202090204"/>
          <a:sym typeface="Arial" panose="020B060402020209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10.png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11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4.jpe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1.xml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8.jpeg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9.jpeg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10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2"/>
          <a:srcRect t="21771" b="8628"/>
          <a:stretch>
            <a:fillRect/>
          </a:stretch>
        </p:blipFill>
        <p:spPr>
          <a:xfrm>
            <a:off x="937260" y="1539240"/>
            <a:ext cx="3657600" cy="254571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3250" b="1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Exploring Exponents</a:t>
            </a:r>
            <a:endParaRPr sz="3250" b="1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Unlock the Power of Repeated Multiplication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22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285750" y="914400"/>
            <a:ext cx="8572500" cy="234315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2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Fill in the blanks 🧩</a:t>
            </a:r>
            <a:r>
              <a:rPr lang="en-GB" sz="29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​</a:t>
            </a:r>
            <a:endParaRPr sz="29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42" name="Google Shape;142;p22"/>
          <p:cNvSpPr txBox="1"/>
          <p:nvPr/>
        </p:nvSpPr>
        <p:spPr>
          <a:xfrm>
            <a:off x="754380" y="1211580"/>
            <a:ext cx="74295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8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In the expression 5³, the number 5 is called the </a:t>
            </a:r>
            <a:r>
              <a:rPr lang="en-GB" sz="1800" b="1">
                <a:solidFill>
                  <a:srgbClr val="2C6E49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base</a:t>
            </a:r>
            <a:r>
              <a:rPr lang="en-GB" sz="18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, and the number 3 is the </a:t>
            </a:r>
            <a:r>
              <a:rPr lang="en-GB" sz="1800" b="1">
                <a:solidFill>
                  <a:srgbClr val="2C6E49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exponent</a:t>
            </a:r>
            <a:r>
              <a:rPr lang="en-GB" sz="18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. 5³ means 5 × 5 × </a:t>
            </a:r>
            <a:r>
              <a:rPr lang="en-GB" sz="1800" b="1">
                <a:solidFill>
                  <a:srgbClr val="2C6E49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5</a:t>
            </a:r>
            <a:r>
              <a:rPr lang="en-GB" sz="18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, which equals </a:t>
            </a:r>
            <a:r>
              <a:rPr lang="en-GB" sz="1800" b="1">
                <a:solidFill>
                  <a:srgbClr val="2C6E49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125</a:t>
            </a:r>
            <a:r>
              <a:rPr lang="en-GB" sz="18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.</a:t>
            </a:r>
            <a:endParaRPr sz="18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43" name="Google Shape;143;p22"/>
          <p:cNvSpPr txBox="1"/>
          <p:nvPr/>
        </p:nvSpPr>
        <p:spPr>
          <a:xfrm>
            <a:off x="285750" y="3429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Word bank 🏦</a:t>
            </a:r>
            <a:r>
              <a:rPr lang="en-GB" sz="18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​</a:t>
            </a:r>
            <a:endParaRPr sz="1800" b="1">
              <a:solidFill>
                <a:srgbClr val="C87B32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800" b="1">
                <a:solidFill>
                  <a:srgbClr val="C87B3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base, exponent, 5, 125, power, sum, 3, 1</a:t>
            </a:r>
            <a:r>
              <a:rPr lang="en-GB" sz="18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5</a:t>
            </a:r>
            <a:endParaRPr sz="18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44" name="Google Shape;144;p22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3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✅​</a:t>
            </a:r>
            <a:endParaRPr sz="3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True or False and why? ✅​  ❌​ 🤔</a:t>
            </a:r>
            <a:r>
              <a:rPr lang="en-GB" sz="29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​</a:t>
            </a:r>
            <a:endParaRPr sz="29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50" name="Google Shape;150;p23"/>
          <p:cNvSpPr txBox="1"/>
          <p:nvPr/>
        </p:nvSpPr>
        <p:spPr>
          <a:xfrm>
            <a:off x="822960" y="1143000"/>
            <a:ext cx="7372500" cy="11430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8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2³ is the same as 2 × 3.</a:t>
            </a:r>
            <a:endParaRPr sz="18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51" name="Google Shape;151;p23"/>
          <p:cNvSpPr txBox="1"/>
          <p:nvPr/>
        </p:nvSpPr>
        <p:spPr>
          <a:xfrm>
            <a:off x="2571750" y="28575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3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👍</a:t>
            </a:r>
            <a:r>
              <a:rPr lang="en-GB" sz="3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​</a:t>
            </a:r>
            <a:endParaRPr sz="3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52" name="Google Shape;152;p23"/>
          <p:cNvSpPr txBox="1"/>
          <p:nvPr/>
        </p:nvSpPr>
        <p:spPr>
          <a:xfrm>
            <a:off x="2571750" y="34290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2000" b="1">
                <a:solidFill>
                  <a:srgbClr val="C87B3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TRUE</a:t>
            </a:r>
            <a:endParaRPr sz="2000" b="1">
              <a:solidFill>
                <a:srgbClr val="C87B32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53" name="Google Shape;153;p23"/>
          <p:cNvSpPr txBox="1"/>
          <p:nvPr/>
        </p:nvSpPr>
        <p:spPr>
          <a:xfrm>
            <a:off x="4857750" y="28575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3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👎</a:t>
            </a:r>
            <a:r>
              <a:rPr lang="en-GB" sz="3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​</a:t>
            </a:r>
            <a:endParaRPr sz="3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54" name="Google Shape;154;p23"/>
          <p:cNvSpPr txBox="1"/>
          <p:nvPr/>
        </p:nvSpPr>
        <p:spPr>
          <a:xfrm>
            <a:off x="4857750" y="34290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2000" b="1">
                <a:solidFill>
                  <a:srgbClr val="C87B3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FALSE</a:t>
            </a:r>
            <a:endParaRPr sz="2000" b="1">
              <a:solidFill>
                <a:srgbClr val="C87B32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55" name="Google Shape;155;p23"/>
          <p:cNvSpPr txBox="1"/>
          <p:nvPr/>
        </p:nvSpPr>
        <p:spPr>
          <a:xfrm>
            <a:off x="4743450" y="4389120"/>
            <a:ext cx="3966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C87B3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Now it's time to explain why...</a:t>
            </a:r>
            <a:endParaRPr sz="1600">
              <a:solidFill>
                <a:srgbClr val="C87B32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True or False and why? ✅​  ❌​ 🤔</a:t>
            </a:r>
            <a:r>
              <a:rPr lang="en-GB" sz="29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​</a:t>
            </a:r>
            <a:endParaRPr sz="29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61" name="Google Shape;161;p24"/>
          <p:cNvSpPr txBox="1"/>
          <p:nvPr/>
        </p:nvSpPr>
        <p:spPr>
          <a:xfrm>
            <a:off x="822960" y="1143000"/>
            <a:ext cx="7372500" cy="11430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8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2³ is the same as 2 × 3.</a:t>
            </a:r>
            <a:endParaRPr sz="18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62" name="Google Shape;162;p24"/>
          <p:cNvSpPr txBox="1"/>
          <p:nvPr/>
        </p:nvSpPr>
        <p:spPr>
          <a:xfrm>
            <a:off x="3714750" y="196596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3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👎</a:t>
            </a:r>
            <a:r>
              <a:rPr lang="en-GB" sz="3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​</a:t>
            </a:r>
            <a:endParaRPr sz="3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63" name="Google Shape;163;p24"/>
          <p:cNvSpPr txBox="1"/>
          <p:nvPr/>
        </p:nvSpPr>
        <p:spPr>
          <a:xfrm>
            <a:off x="285750" y="26860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15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Why is that?</a:t>
            </a:r>
            <a:endParaRPr sz="215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a) 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False, because 2³ means multiplication (2×2×2), not adding.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b) 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True, because they look similar.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64" name="Google Shape;164;p24"/>
          <p:cNvSpPr txBox="1"/>
          <p:nvPr/>
        </p:nvSpPr>
        <p:spPr>
          <a:xfrm>
            <a:off x="4743450" y="4389120"/>
            <a:ext cx="3966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C87B3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Answers on the next slide...</a:t>
            </a:r>
            <a:endParaRPr sz="1600">
              <a:solidFill>
                <a:srgbClr val="C87B32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True or False and why? ✅​  ❌​ 🤔</a:t>
            </a:r>
            <a:r>
              <a:rPr lang="en-GB" sz="29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​</a:t>
            </a:r>
            <a:endParaRPr sz="29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70" name="Google Shape;170;p25"/>
          <p:cNvSpPr txBox="1"/>
          <p:nvPr/>
        </p:nvSpPr>
        <p:spPr>
          <a:xfrm>
            <a:off x="822960" y="1143000"/>
            <a:ext cx="7372500" cy="11430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8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2³ is the same as 2 × 3.</a:t>
            </a:r>
            <a:endParaRPr sz="18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71" name="Google Shape;171;p25"/>
          <p:cNvSpPr txBox="1"/>
          <p:nvPr/>
        </p:nvSpPr>
        <p:spPr>
          <a:xfrm>
            <a:off x="3714750" y="196596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3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👎</a:t>
            </a:r>
            <a:r>
              <a:rPr lang="en-GB" sz="3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​</a:t>
            </a:r>
            <a:endParaRPr sz="3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72" name="Google Shape;172;p25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3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✅​</a:t>
            </a:r>
            <a:endParaRPr sz="3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73" name="Google Shape;173;p25"/>
          <p:cNvSpPr txBox="1"/>
          <p:nvPr/>
        </p:nvSpPr>
        <p:spPr>
          <a:xfrm>
            <a:off x="285750" y="26860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15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Why is that?</a:t>
            </a:r>
            <a:endParaRPr sz="215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a) 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False, because 2³ means multiplication (2×2×2), not adding.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b) 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True, because they look similar. ✅​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78;p26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2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Summary</a:t>
            </a:r>
            <a:endParaRPr sz="290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</p:txBody>
      </p:sp>
      <p:sp>
        <p:nvSpPr>
          <p:cNvPr id="180" name="Google Shape;180;p26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15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Key Takeaways</a:t>
            </a:r>
            <a:endParaRPr sz="215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Exponents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 represent repeated multiplication.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The </a:t>
            </a: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Base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 is the big number; the </a:t>
            </a: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Exponent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 is the small number.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Squares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 (power of 2) and </a:t>
            </a: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Cubes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 (power of 3) are common powers.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Remember: Any number to the power of 0 is 1!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Keep practicing to master these powerful numbers!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What Are Exponents?</a:t>
            </a:r>
            <a:endParaRPr sz="290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15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The Basics</a:t>
            </a:r>
            <a:endParaRPr sz="215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An exponent tells us how many times to </a:t>
            </a: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multiply a number by itself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15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Why Use Them?</a:t>
            </a:r>
            <a:endParaRPr sz="215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They are a shortcut! Instead of writing long multiplication strings, we use a small number above the base.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15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Key Terms</a:t>
            </a:r>
            <a:endParaRPr sz="215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Base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: The number being multiplied.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Exponent (or Power)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: The small number showing how many times.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/>
          <p:nvPr/>
        </p:nvSpPr>
        <p:spPr>
          <a:xfrm>
            <a:off x="171450" y="914400"/>
            <a:ext cx="2926200" cy="400200"/>
          </a:xfrm>
          <a:prstGeom prst="chevron">
            <a:avLst>
              <a:gd name="adj" fmla="val 50000"/>
            </a:avLst>
          </a:prstGeom>
          <a:solidFill>
            <a:srgbClr val="FFFFFF"/>
          </a:solidFill>
          <a:ln w="25400" cap="flat" cmpd="sng">
            <a:solidFill>
              <a:srgbClr val="C87B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8" name="Google Shape;68;p15"/>
          <p:cNvSpPr/>
          <p:nvPr/>
        </p:nvSpPr>
        <p:spPr>
          <a:xfrm>
            <a:off x="3097530" y="914400"/>
            <a:ext cx="2926200" cy="400200"/>
          </a:xfrm>
          <a:prstGeom prst="chevron">
            <a:avLst>
              <a:gd name="adj" fmla="val 50000"/>
            </a:avLst>
          </a:prstGeom>
          <a:solidFill>
            <a:srgbClr val="FFFFFF"/>
          </a:solidFill>
          <a:ln w="25400" cap="flat" cmpd="sng">
            <a:solidFill>
              <a:srgbClr val="C87B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9" name="Google Shape;69;p15"/>
          <p:cNvSpPr/>
          <p:nvPr/>
        </p:nvSpPr>
        <p:spPr>
          <a:xfrm>
            <a:off x="6035040" y="914400"/>
            <a:ext cx="2926200" cy="400200"/>
          </a:xfrm>
          <a:prstGeom prst="chevron">
            <a:avLst>
              <a:gd name="adj" fmla="val 50000"/>
            </a:avLst>
          </a:prstGeom>
          <a:solidFill>
            <a:srgbClr val="FFFFFF"/>
          </a:solidFill>
          <a:ln w="25400" cap="flat" cmpd="sng">
            <a:solidFill>
              <a:srgbClr val="C87B3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285750" y="314325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3211830" y="314325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5852160" y="2400300"/>
            <a:ext cx="3280410" cy="196596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How to Read Powers</a:t>
            </a:r>
            <a:endParaRPr sz="290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285750" y="1371600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The Exponent is 2</a:t>
            </a:r>
            <a:endParaRPr sz="200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We say 'squared'. Example: 5² is 'five squared'.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3211830" y="1371600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The Exponent is 3</a:t>
            </a:r>
            <a:endParaRPr sz="200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We say 'cubed'. Example: 4³ is 'four cubed'.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6149340" y="1371600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Other Exponents</a:t>
            </a:r>
            <a:endParaRPr sz="200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We say 'to the power of'. Example: 2⁶ is 'two to the power of six'.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Expanding Powers</a:t>
            </a:r>
            <a:endParaRPr sz="290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28575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15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Writing it Out</a:t>
            </a:r>
            <a:endParaRPr sz="215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To solve an exponent, expand it into a multiplication sentence.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15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Example: 3⁴</a:t>
            </a:r>
            <a:endParaRPr sz="215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This means the base 3 is used 4 times.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3 × 3 × 3 × 3</a:t>
            </a:r>
            <a:endParaRPr sz="160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Now calculate the product.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468630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15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Calculating the Value</a:t>
            </a:r>
            <a:endParaRPr sz="215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Let's solve 3⁴ together.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3 × 3 = 9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9 × 3 = 27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27 × 3 = 81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So, </a:t>
            </a: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3⁴ = 81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15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Your Turn</a:t>
            </a:r>
            <a:endParaRPr sz="215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Try expanding 2⁵.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2 × 2 × 2 × 2 × 2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Quick Check</a:t>
            </a:r>
            <a:endParaRPr sz="290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What is the value of 6²?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5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1.</a:t>
            </a:r>
            <a:endParaRPr sz="250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857250" y="1543050"/>
            <a:ext cx="800100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12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5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2.</a:t>
            </a:r>
            <a:endParaRPr sz="250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857250" y="2400300"/>
            <a:ext cx="800100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36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5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3.</a:t>
            </a:r>
            <a:endParaRPr sz="250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857250" y="3257550"/>
            <a:ext cx="800100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64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96" name="Google Shape;96;p17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5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4.</a:t>
            </a:r>
            <a:endParaRPr sz="250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97" name="Google Shape;97;p17"/>
          <p:cNvSpPr txBox="1"/>
          <p:nvPr/>
        </p:nvSpPr>
        <p:spPr>
          <a:xfrm>
            <a:off x="857250" y="4114800"/>
            <a:ext cx="800100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18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6160770" y="30861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C87B3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Answers on the next slide...</a:t>
            </a:r>
            <a:endParaRPr sz="1600">
              <a:solidFill>
                <a:srgbClr val="C87B32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Quick Check</a:t>
            </a:r>
            <a:endParaRPr sz="290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</p:txBody>
      </p:sp>
      <p:sp>
        <p:nvSpPr>
          <p:cNvPr id="104" name="Google Shape;104;p18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What is the value of 6²?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05" name="Google Shape;105;p18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5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1.</a:t>
            </a:r>
            <a:endParaRPr sz="250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06" name="Google Shape;106;p18"/>
          <p:cNvSpPr txBox="1"/>
          <p:nvPr/>
        </p:nvSpPr>
        <p:spPr>
          <a:xfrm>
            <a:off x="857250" y="1543050"/>
            <a:ext cx="800100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12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07" name="Google Shape;107;p18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5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2.</a:t>
            </a:r>
            <a:endParaRPr sz="250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08" name="Google Shape;108;p18"/>
          <p:cNvSpPr txBox="1"/>
          <p:nvPr/>
        </p:nvSpPr>
        <p:spPr>
          <a:xfrm>
            <a:off x="857250" y="2400300"/>
            <a:ext cx="800100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 b="1">
                <a:solidFill>
                  <a:srgbClr val="2C6E49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36</a:t>
            </a:r>
            <a:endParaRPr sz="1600" b="1">
              <a:solidFill>
                <a:srgbClr val="2C6E49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8515350" y="245745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3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👍​</a:t>
            </a:r>
            <a:endParaRPr sz="3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10" name="Google Shape;110;p18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5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3.</a:t>
            </a:r>
            <a:endParaRPr sz="250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11" name="Google Shape;111;p18"/>
          <p:cNvSpPr txBox="1"/>
          <p:nvPr/>
        </p:nvSpPr>
        <p:spPr>
          <a:xfrm>
            <a:off x="857250" y="3257550"/>
            <a:ext cx="800100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64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12" name="Google Shape;112;p18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5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4.</a:t>
            </a:r>
            <a:endParaRPr sz="250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13" name="Google Shape;113;p18"/>
          <p:cNvSpPr txBox="1"/>
          <p:nvPr/>
        </p:nvSpPr>
        <p:spPr>
          <a:xfrm>
            <a:off x="857250" y="4114800"/>
            <a:ext cx="800100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18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14" name="Google Shape;114;p18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3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✅​</a:t>
            </a:r>
            <a:endParaRPr sz="3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86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9"/>
          <p:cNvSpPr txBox="1"/>
          <p:nvPr/>
        </p:nvSpPr>
        <p:spPr>
          <a:xfrm>
            <a:off x="3714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3250" b="1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Special Rules to Remember</a:t>
            </a:r>
            <a:endParaRPr sz="3250" b="1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15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The Power of Zero</a:t>
            </a:r>
            <a:endParaRPr sz="215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Any number (except 0) to the power of 0 equals </a:t>
            </a: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1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5⁰ = 1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100⁰ = 1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x⁰ = 1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215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The Power of One</a:t>
            </a:r>
            <a:endParaRPr sz="2150" b="1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Any number to the power of 1 is just the </a:t>
            </a:r>
            <a:r>
              <a:rPr lang="en-GB" sz="16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number itself</a:t>
            </a: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.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7¹ = 7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Karla" panose="020B0004030503030003"/>
              <a:buChar char="●"/>
            </a:pPr>
            <a:r>
              <a:rPr lang="en-GB" sz="16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9¹ = 9</a:t>
            </a:r>
            <a:endParaRPr sz="16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20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285750" y="800100"/>
            <a:ext cx="8572500" cy="405765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Comparing Powers</a:t>
            </a:r>
            <a:endParaRPr sz="290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21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285750" y="914400"/>
            <a:ext cx="8572500" cy="234315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Fill in the blanks 🧩</a:t>
            </a:r>
            <a:r>
              <a:rPr lang="en-GB" sz="29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​</a:t>
            </a:r>
            <a:endParaRPr sz="29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33" name="Google Shape;133;p21"/>
          <p:cNvSpPr txBox="1"/>
          <p:nvPr/>
        </p:nvSpPr>
        <p:spPr>
          <a:xfrm>
            <a:off x="754380" y="1211580"/>
            <a:ext cx="74295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8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In the expression 5³, the number 5 is called the ____, and the number 3 is the ____. 5³ means 5 × 5 × ____, which equals ____.</a:t>
            </a:r>
            <a:endParaRPr sz="18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34" name="Google Shape;134;p21"/>
          <p:cNvSpPr txBox="1"/>
          <p:nvPr/>
        </p:nvSpPr>
        <p:spPr>
          <a:xfrm>
            <a:off x="285750" y="3429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Word bank 🏦</a:t>
            </a:r>
            <a:r>
              <a:rPr lang="en-GB" sz="18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​</a:t>
            </a:r>
            <a:endParaRPr sz="1800" b="1">
              <a:solidFill>
                <a:srgbClr val="C87B32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800" b="1">
                <a:solidFill>
                  <a:srgbClr val="C87B3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base, exponent, 5, 125, power, sum, 3, 1</a:t>
            </a:r>
            <a:r>
              <a:rPr lang="en-GB" sz="1800">
                <a:solidFill>
                  <a:srgbClr val="040F0F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5</a:t>
            </a:r>
            <a:endParaRPr sz="1800">
              <a:solidFill>
                <a:srgbClr val="040F0F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sp>
        <p:nvSpPr>
          <p:cNvPr id="135" name="Google Shape;135;p21"/>
          <p:cNvSpPr txBox="1"/>
          <p:nvPr/>
        </p:nvSpPr>
        <p:spPr>
          <a:xfrm>
            <a:off x="4743450" y="4389120"/>
            <a:ext cx="3966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-GB" sz="1600">
                <a:solidFill>
                  <a:srgbClr val="C87B3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Answers on the next slide...</a:t>
            </a:r>
            <a:endParaRPr sz="1600">
              <a:solidFill>
                <a:srgbClr val="C87B32"/>
              </a:solidFill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2451</Words>
  <Application>WPS Sheets</Application>
  <PresentationFormat/>
  <Paragraphs>167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SimSun</vt:lpstr>
      <vt:lpstr>Wingdings</vt:lpstr>
      <vt:lpstr>Arial</vt:lpstr>
      <vt:lpstr>Instrument Sans</vt:lpstr>
      <vt:lpstr>Karla</vt:lpstr>
      <vt:lpstr>Microsoft YaHei</vt:lpstr>
      <vt:lpstr>汉仪旗黑</vt:lpstr>
      <vt:lpstr>Arial Unicode MS</vt:lpstr>
      <vt:lpstr>Apple Color Emoji</vt:lpstr>
      <vt:lpstr>宋体-简</vt:lpstr>
      <vt:lpstr>Simple Light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celestejacobs</cp:lastModifiedBy>
  <cp:revision>1</cp:revision>
  <dcterms:created xsi:type="dcterms:W3CDTF">2026-02-10T19:27:27Z</dcterms:created>
  <dcterms:modified xsi:type="dcterms:W3CDTF">2026-02-10T19:27:27Z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2D7CA30440C3FF2F9F868B692EBA5402_42</vt:lpwstr>
  </property>
  <property fmtid="{D5CDD505-2E9C-101B-9397-08002B2CF9AE}" pid="3" name="KSOProductBuildVer">
    <vt:lpwstr>1033-12.1.23152.23152</vt:lpwstr>
  </property>
</Properties>
</file>